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handoutMasterIdLst>
    <p:handoutMasterId r:id="rId16"/>
  </p:handoutMasterIdLst>
  <p:sldIdLst>
    <p:sldId id="256" r:id="rId2"/>
    <p:sldId id="257" r:id="rId3"/>
    <p:sldId id="272" r:id="rId4"/>
    <p:sldId id="259" r:id="rId5"/>
    <p:sldId id="260" r:id="rId6"/>
    <p:sldId id="268" r:id="rId7"/>
    <p:sldId id="266" r:id="rId8"/>
    <p:sldId id="269" r:id="rId9"/>
    <p:sldId id="261" r:id="rId10"/>
    <p:sldId id="265" r:id="rId11"/>
    <p:sldId id="262" r:id="rId12"/>
    <p:sldId id="263" r:id="rId13"/>
    <p:sldId id="264" r:id="rId14"/>
    <p:sldId id="267" r:id="rId15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66" d="100"/>
          <a:sy n="66" d="100"/>
        </p:scale>
        <p:origin x="63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BD8245-2DD3-489D-B06D-57CD723325E3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93771F-1E8B-4630-8419-43220C137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9076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8/29/2024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8/29/2024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8/29/2024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8/29/2024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8/29/2024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8/29/2024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8/29/2024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8/29/2024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8/29/2024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8/29/2024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8/29/2024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8/29/2024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8/29/2024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8/29/2024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8/29/2024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8/29/2024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8/29/2024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8/29/2024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jpe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ri-Part Logo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64" y="196445"/>
            <a:ext cx="6195489" cy="15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854E0E-3A98-9CE9-9FAB-1442198E7DAE}"/>
              </a:ext>
            </a:extLst>
          </p:cNvPr>
          <p:cNvSpPr txBox="1"/>
          <p:nvPr/>
        </p:nvSpPr>
        <p:spPr>
          <a:xfrm>
            <a:off x="4979137" y="5934670"/>
            <a:ext cx="70164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Machesney Park, Illinois</a:t>
            </a:r>
          </a:p>
        </p:txBody>
      </p:sp>
      <p:pic>
        <p:nvPicPr>
          <p:cNvPr id="6" name="Picture 5" descr="A group of metal parts&#10;&#10;Description automatically generated">
            <a:extLst>
              <a:ext uri="{FF2B5EF4-FFF2-40B4-BE49-F238E27FC236}">
                <a16:creationId xmlns:a16="http://schemas.microsoft.com/office/drawing/2014/main" id="{813A7223-65CC-A04B-352E-9A0CEAF06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163" y="2327440"/>
            <a:ext cx="7505700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44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80407" y="15611"/>
            <a:ext cx="10515600" cy="907664"/>
          </a:xfrm>
        </p:spPr>
        <p:txBody>
          <a:bodyPr/>
          <a:lstStyle/>
          <a:p>
            <a:pPr algn="ctr"/>
            <a:r>
              <a:rPr lang="en-US" dirty="0"/>
              <a:t>Quality Control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179359" y="1047623"/>
            <a:ext cx="9252823" cy="4977879"/>
          </a:xfrm>
        </p:spPr>
        <p:txBody>
          <a:bodyPr>
            <a:noAutofit/>
          </a:bodyPr>
          <a:lstStyle/>
          <a:p>
            <a:pPr marL="457200" indent="-457200">
              <a:buFontTx/>
              <a:buChar char="-"/>
            </a:pPr>
            <a:r>
              <a:rPr lang="en-US" sz="2400" dirty="0"/>
              <a:t>ISIR &amp; PPAP capability.  </a:t>
            </a:r>
          </a:p>
          <a:p>
            <a:pPr marL="457200" indent="-457200">
              <a:buFontTx/>
              <a:buChar char="-"/>
            </a:pPr>
            <a:r>
              <a:rPr lang="en-US" sz="2400" dirty="0"/>
              <a:t>Gage calibration control.</a:t>
            </a:r>
          </a:p>
          <a:p>
            <a:pPr marL="457200" indent="-457200">
              <a:buFontTx/>
              <a:buChar char="-"/>
            </a:pPr>
            <a:r>
              <a:rPr lang="en-US" sz="2400" dirty="0"/>
              <a:t>Standard Process:  </a:t>
            </a:r>
          </a:p>
          <a:p>
            <a:pPr marL="914400" lvl="1" indent="-457200">
              <a:buFontTx/>
              <a:buChar char="-"/>
            </a:pPr>
            <a:r>
              <a:rPr lang="en-US" sz="2200" dirty="0"/>
              <a:t>First piece inspection.</a:t>
            </a:r>
          </a:p>
          <a:p>
            <a:pPr marL="914400" lvl="1" indent="-457200">
              <a:buFontTx/>
              <a:buChar char="-"/>
            </a:pPr>
            <a:r>
              <a:rPr lang="en-US" sz="2200" dirty="0"/>
              <a:t>Inspection of sample lot after each outside service.</a:t>
            </a:r>
          </a:p>
          <a:p>
            <a:pPr marL="914400" lvl="1" indent="-457200">
              <a:buFontTx/>
              <a:buChar char="-"/>
            </a:pPr>
            <a:r>
              <a:rPr lang="en-US" sz="2200" dirty="0"/>
              <a:t>Inspection of sample lot at completion of job.</a:t>
            </a:r>
          </a:p>
          <a:p>
            <a:pPr marL="457200" indent="-457200">
              <a:buFontTx/>
              <a:buChar char="-"/>
            </a:pPr>
            <a:r>
              <a:rPr lang="en-US" sz="2400" dirty="0"/>
              <a:t>Inspection Equipment:</a:t>
            </a:r>
          </a:p>
          <a:p>
            <a:pPr marL="914400" lvl="1" indent="-457200">
              <a:buFontTx/>
              <a:buChar char="-"/>
            </a:pPr>
            <a:r>
              <a:rPr lang="en-US" sz="1800" dirty="0"/>
              <a:t>Keyence Optical Measurement System</a:t>
            </a:r>
          </a:p>
          <a:p>
            <a:pPr marL="914400" lvl="1" indent="-457200">
              <a:buFontTx/>
              <a:buChar char="-"/>
            </a:pPr>
            <a:r>
              <a:rPr lang="en-US" sz="1800" dirty="0"/>
              <a:t>CMM - Starrett AVR 300 Vision System</a:t>
            </a:r>
          </a:p>
          <a:p>
            <a:pPr marL="914400" lvl="1" indent="-457200">
              <a:buFontTx/>
              <a:buChar char="-"/>
            </a:pPr>
            <a:r>
              <a:rPr lang="en-US" sz="1800" dirty="0"/>
              <a:t>Roundness – Mitutoyo RA-2200</a:t>
            </a:r>
          </a:p>
          <a:p>
            <a:pPr marL="914400" lvl="1" indent="-457200">
              <a:buFontTx/>
              <a:buChar char="-"/>
            </a:pPr>
            <a:r>
              <a:rPr lang="en-US" sz="1800" dirty="0"/>
              <a:t>HR-530 Hardness Tester</a:t>
            </a:r>
          </a:p>
          <a:p>
            <a:pPr marL="914400" lvl="1" indent="-457200">
              <a:buFontTx/>
              <a:buChar char="-"/>
            </a:pPr>
            <a:r>
              <a:rPr lang="en-US" sz="1800" dirty="0"/>
              <a:t>Profilometer SJ-410</a:t>
            </a:r>
          </a:p>
          <a:p>
            <a:pPr marL="914400" lvl="1" indent="-457200">
              <a:buFontTx/>
              <a:buChar char="-"/>
            </a:pPr>
            <a:r>
              <a:rPr lang="en-US" sz="1800" dirty="0"/>
              <a:t>Mitutoyo </a:t>
            </a:r>
            <a:r>
              <a:rPr lang="en-US" sz="1800" dirty="0" err="1"/>
              <a:t>Roundtracer</a:t>
            </a:r>
            <a:r>
              <a:rPr lang="en-US" sz="1800" dirty="0"/>
              <a:t> Flash</a:t>
            </a:r>
          </a:p>
          <a:p>
            <a:pPr marL="914400" lvl="1" indent="-457200">
              <a:buFontTx/>
              <a:buChar char="-"/>
            </a:pPr>
            <a:r>
              <a:rPr lang="en-US" sz="1800" dirty="0" err="1"/>
              <a:t>Niton</a:t>
            </a:r>
            <a:r>
              <a:rPr lang="en-US" sz="1800" dirty="0"/>
              <a:t> XL5 Plus Material Analyzer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C63894D-3B55-FAF2-AADC-B34BBEF702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7" t="9210" r="2879"/>
          <a:stretch/>
        </p:blipFill>
        <p:spPr bwMode="auto">
          <a:xfrm>
            <a:off x="9179449" y="2816600"/>
            <a:ext cx="2892489" cy="3950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4CC90AB-00C1-FB34-E5CF-0C245D6242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5" t="17624"/>
          <a:stretch/>
        </p:blipFill>
        <p:spPr bwMode="auto">
          <a:xfrm>
            <a:off x="6386230" y="3510182"/>
            <a:ext cx="2660131" cy="3111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CB8E85A1-310F-7F73-A10A-313C6516EC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0" t="12307" r="30609"/>
          <a:stretch/>
        </p:blipFill>
        <p:spPr bwMode="auto">
          <a:xfrm>
            <a:off x="177479" y="3414082"/>
            <a:ext cx="1278097" cy="3303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undefined">
            <a:extLst>
              <a:ext uri="{FF2B5EF4-FFF2-40B4-BE49-F238E27FC236}">
                <a16:creationId xmlns:a16="http://schemas.microsoft.com/office/drawing/2014/main" id="{76A707B0-EF91-9EA6-3FAB-8E76F164AA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8" t="3980" r="4132"/>
          <a:stretch/>
        </p:blipFill>
        <p:spPr bwMode="auto">
          <a:xfrm>
            <a:off x="8480516" y="119631"/>
            <a:ext cx="2892489" cy="257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011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2616"/>
            <a:ext cx="10515600" cy="954556"/>
          </a:xfrm>
        </p:spPr>
        <p:txBody>
          <a:bodyPr/>
          <a:lstStyle/>
          <a:p>
            <a:pPr algn="ctr"/>
            <a:r>
              <a:rPr lang="en-US" dirty="0"/>
              <a:t>Additional Services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847564" y="1509885"/>
            <a:ext cx="10514012" cy="4857994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Tri Part has long standing relationships with vendors for the following added service processes:</a:t>
            </a:r>
          </a:p>
          <a:p>
            <a:pPr marL="457200" indent="-457200">
              <a:buFontTx/>
              <a:buChar char="-"/>
            </a:pPr>
            <a:endParaRPr lang="en-US" sz="1000" dirty="0"/>
          </a:p>
          <a:p>
            <a:pPr marL="457200" indent="-457200">
              <a:buFontTx/>
              <a:buChar char="-"/>
            </a:pPr>
            <a:r>
              <a:rPr lang="en-US" sz="2800" dirty="0"/>
              <a:t>Heat Treating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Plating (Chrome, Black Oxide, Zinc, etc.)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Teflon Coating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Grinding (if outside our capabilities)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Passivation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Honing</a:t>
            </a:r>
          </a:p>
          <a:p>
            <a:pPr marL="457200" indent="-457200">
              <a:buFontTx/>
              <a:buChar char="-"/>
            </a:pPr>
            <a:r>
              <a:rPr lang="en-US" sz="2800" dirty="0" err="1"/>
              <a:t>Hobbing</a:t>
            </a:r>
            <a:r>
              <a:rPr lang="en-US" sz="2800" dirty="0"/>
              <a:t> &amp; Shaping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Roll Threading</a:t>
            </a:r>
          </a:p>
          <a:p>
            <a:endParaRPr lang="en-US" sz="2800" dirty="0"/>
          </a:p>
        </p:txBody>
      </p:sp>
      <p:pic>
        <p:nvPicPr>
          <p:cNvPr id="1030" name="Picture 6" descr="AHT SURFACE TREATMENTS">
            <a:extLst>
              <a:ext uri="{FF2B5EF4-FFF2-40B4-BE49-F238E27FC236}">
                <a16:creationId xmlns:a16="http://schemas.microsoft.com/office/drawing/2014/main" id="{A236F712-9F9F-F05F-6F7C-8C539BBF6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902" y="2579874"/>
            <a:ext cx="3965510" cy="396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042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0092"/>
            <a:ext cx="10515600" cy="899848"/>
          </a:xfrm>
        </p:spPr>
        <p:txBody>
          <a:bodyPr/>
          <a:lstStyle/>
          <a:p>
            <a:pPr algn="ctr"/>
            <a:r>
              <a:rPr lang="en-US" dirty="0"/>
              <a:t>Inventory Programs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839788" y="1500553"/>
            <a:ext cx="10514012" cy="4759570"/>
          </a:xfrm>
        </p:spPr>
        <p:txBody>
          <a:bodyPr>
            <a:normAutofit/>
          </a:bodyPr>
          <a:lstStyle/>
          <a:p>
            <a:pPr marL="457200" indent="-457200">
              <a:buFontTx/>
              <a:buChar char="-"/>
            </a:pPr>
            <a:r>
              <a:rPr lang="en-US" sz="2800" dirty="0"/>
              <a:t>Tri Part currently manages stocking &amp; Kanban programs for several customers, and tailors these programs to fit our customers needs.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Small quantity orders are typically made and shipped all at once.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Larger quantity orders may be placed on an annual blanket with releases to be sent as needed and within shipping term lead-times. Stocking levels and production run quantities are built into the inventory agreements.  Annual blankets do not exceed an estimated 12 month supply.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Returnable packaging programs available.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Local delivery available via our truck.</a:t>
            </a:r>
          </a:p>
          <a:p>
            <a:pPr marL="457200" indent="-457200">
              <a:buFontTx/>
              <a:buChar char="-"/>
            </a:pPr>
            <a:endParaRPr lang="en-US" sz="2800" dirty="0"/>
          </a:p>
        </p:txBody>
      </p:sp>
      <p:pic>
        <p:nvPicPr>
          <p:cNvPr id="4" name="Picture 3" descr="Tri-Part Logo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106" y="5690088"/>
            <a:ext cx="3261824" cy="7888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1890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1354"/>
            <a:ext cx="10515600" cy="1024894"/>
          </a:xfrm>
        </p:spPr>
        <p:txBody>
          <a:bodyPr/>
          <a:lstStyle/>
          <a:p>
            <a:pPr algn="ctr"/>
            <a:r>
              <a:rPr lang="en-US" dirty="0"/>
              <a:t>OTD, Capacity, PPM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839788" y="1664677"/>
            <a:ext cx="10514012" cy="4326548"/>
          </a:xfrm>
        </p:spPr>
        <p:txBody>
          <a:bodyPr>
            <a:normAutofit/>
          </a:bodyPr>
          <a:lstStyle/>
          <a:p>
            <a:pPr marL="457200" indent="-457200">
              <a:buFontTx/>
              <a:buChar char="-"/>
            </a:pPr>
            <a:r>
              <a:rPr lang="en-US" sz="2800" dirty="0"/>
              <a:t>Current OTD averages 92%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Capacity is currently at 60%</a:t>
            </a:r>
          </a:p>
          <a:p>
            <a:pPr marL="914400" lvl="1" indent="-457200">
              <a:buFontTx/>
              <a:buChar char="-"/>
            </a:pPr>
            <a:r>
              <a:rPr lang="en-US" sz="2600" dirty="0"/>
              <a:t>Currently have 5 people on 2</a:t>
            </a:r>
            <a:r>
              <a:rPr lang="en-US" sz="2600" baseline="30000" dirty="0"/>
              <a:t>nd</a:t>
            </a:r>
            <a:r>
              <a:rPr lang="en-US" sz="2600" dirty="0"/>
              <a:t> shift, </a:t>
            </a:r>
          </a:p>
          <a:p>
            <a:pPr lvl="1"/>
            <a:r>
              <a:rPr lang="en-US" sz="2600" dirty="0"/>
              <a:t>	so lots of room to grow.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PPM is 1053.745 for 2023.</a:t>
            </a:r>
          </a:p>
        </p:txBody>
      </p:sp>
      <p:pic>
        <p:nvPicPr>
          <p:cNvPr id="4" name="Picture 3" descr="Tri-Part Logo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106" y="5690088"/>
            <a:ext cx="3261824" cy="788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329" y="1977246"/>
            <a:ext cx="4300151" cy="3225114"/>
          </a:xfrm>
          <a:prstGeom prst="rect">
            <a:avLst/>
          </a:prstGeom>
        </p:spPr>
      </p:pic>
      <p:pic>
        <p:nvPicPr>
          <p:cNvPr id="8" name="Picture 7" descr="A group of metal parts">
            <a:extLst>
              <a:ext uri="{FF2B5EF4-FFF2-40B4-BE49-F238E27FC236}">
                <a16:creationId xmlns:a16="http://schemas.microsoft.com/office/drawing/2014/main" id="{4E69454D-E5D6-7835-20C5-AE4812978E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107" y="4273848"/>
            <a:ext cx="7372350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6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1214689"/>
            <a:ext cx="7131562" cy="4571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314841"/>
            <a:ext cx="10515600" cy="899848"/>
          </a:xfrm>
        </p:spPr>
        <p:txBody>
          <a:bodyPr/>
          <a:lstStyle/>
          <a:p>
            <a:pPr algn="ctr"/>
            <a:r>
              <a:rPr lang="en-US" dirty="0"/>
              <a:t>Thank You!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917941" y="4254320"/>
            <a:ext cx="10514012" cy="1581481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We look forward to working with you, and hope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 to prove ourselves to be an excellent supplier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through our delivery, quality, service, and pricing.</a:t>
            </a:r>
          </a:p>
        </p:txBody>
      </p:sp>
      <p:pic>
        <p:nvPicPr>
          <p:cNvPr id="5" name="Picture 4" descr="Tri-Part Logo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967" y="5885473"/>
            <a:ext cx="3261824" cy="78886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DCDB23-1C2C-B934-5C60-5D06CD46C116}"/>
              </a:ext>
            </a:extLst>
          </p:cNvPr>
          <p:cNvSpPr txBox="1"/>
          <p:nvPr/>
        </p:nvSpPr>
        <p:spPr>
          <a:xfrm>
            <a:off x="279919" y="6279905"/>
            <a:ext cx="3278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Learn more at www.tri-part.com</a:t>
            </a:r>
          </a:p>
        </p:txBody>
      </p:sp>
    </p:spTree>
    <p:extLst>
      <p:ext uri="{BB962C8B-B14F-4D97-AF65-F5344CB8AC3E}">
        <p14:creationId xmlns:p14="http://schemas.microsoft.com/office/powerpoint/2010/main" val="4017437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08515" y="318791"/>
            <a:ext cx="10515600" cy="819355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History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708515" y="1216096"/>
            <a:ext cx="10898768" cy="4698840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Tx/>
              <a:buChar char="-"/>
            </a:pPr>
            <a:r>
              <a:rPr lang="en-US" sz="2800" dirty="0"/>
              <a:t>Tri Part was incorporated in  the spring of 1982.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Tri Part is a family owned business, with multiple family members actively working daily.</a:t>
            </a:r>
            <a:endParaRPr lang="en-US" sz="2600" dirty="0"/>
          </a:p>
          <a:p>
            <a:r>
              <a:rPr lang="en-US" sz="2800" dirty="0"/>
              <a:t>- $7 million in sales annually.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Non union facility.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Current facility was built in 1990, and is 22,000 </a:t>
            </a:r>
            <a:r>
              <a:rPr lang="en-US" sz="2800" dirty="0" err="1"/>
              <a:t>sq</a:t>
            </a:r>
            <a:r>
              <a:rPr lang="en-US" sz="2800" dirty="0"/>
              <a:t> ft.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Industries Served:  Hydraulics/Pneumatics, Aerospace, Gas &amp; Oil, Agriculture, Marine, Construction/Off Road, Automotive, Mining, Firearms, &amp; Energy.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Currently operate 2 shifts.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40 employees.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Engineering expertise within staff.</a:t>
            </a:r>
          </a:p>
        </p:txBody>
      </p:sp>
      <p:pic>
        <p:nvPicPr>
          <p:cNvPr id="4" name="Picture 3" descr="A sign in front of a building">
            <a:extLst>
              <a:ext uri="{FF2B5EF4-FFF2-40B4-BE49-F238E27FC236}">
                <a16:creationId xmlns:a16="http://schemas.microsoft.com/office/drawing/2014/main" id="{3FA41A57-A71C-8D4F-AD95-F09903634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6425" y="4551291"/>
            <a:ext cx="5048250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472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3108" y="-131762"/>
            <a:ext cx="9688092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AS9100D  &amp;  ISO 9001:2015  Certified</a:t>
            </a:r>
          </a:p>
        </p:txBody>
      </p:sp>
      <p:pic>
        <p:nvPicPr>
          <p:cNvPr id="4" name="Picture 3" descr="A close-up of a certificate&#10;&#10;Description automatically generated">
            <a:extLst>
              <a:ext uri="{FF2B5EF4-FFF2-40B4-BE49-F238E27FC236}">
                <a16:creationId xmlns:a16="http://schemas.microsoft.com/office/drawing/2014/main" id="{4B4BE7B8-8528-C1B5-7B9C-7CB56C72E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295" y="943276"/>
            <a:ext cx="4569717" cy="591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321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262010"/>
            <a:ext cx="10515600" cy="146987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Materials &amp; Run Sizes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3469189" y="3841934"/>
            <a:ext cx="4504163" cy="4738896"/>
          </a:xfrm>
        </p:spPr>
        <p:txBody>
          <a:bodyPr>
            <a:normAutofit/>
          </a:bodyPr>
          <a:lstStyle/>
          <a:p>
            <a:pPr marL="457200" indent="-457200">
              <a:buFontTx/>
              <a:buChar char="-"/>
            </a:pPr>
            <a:r>
              <a:rPr lang="en-US" sz="2800" dirty="0"/>
              <a:t>Aluminum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Tool Steel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Specialty Metals</a:t>
            </a:r>
          </a:p>
          <a:p>
            <a:pPr marL="914400" lvl="1" indent="-457200">
              <a:buFontTx/>
              <a:buChar char="-"/>
            </a:pPr>
            <a:r>
              <a:rPr lang="en-US" sz="2600" dirty="0"/>
              <a:t>Titanium, Inconel, etc.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Plastics</a:t>
            </a:r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288934" y="3881474"/>
            <a:ext cx="4107350" cy="29765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Tx/>
              <a:buChar char="-"/>
            </a:pPr>
            <a:r>
              <a:rPr lang="en-US" sz="2800" dirty="0"/>
              <a:t>Stainless Steel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Carbon Steel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Alloys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G2 Cast Iron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Brass</a:t>
            </a:r>
          </a:p>
        </p:txBody>
      </p:sp>
      <p:pic>
        <p:nvPicPr>
          <p:cNvPr id="7" name="Picture 6" descr="Tri-Part Logo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106" y="5690088"/>
            <a:ext cx="3261824" cy="788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undefined">
            <a:extLst>
              <a:ext uri="{FF2B5EF4-FFF2-40B4-BE49-F238E27FC236}">
                <a16:creationId xmlns:a16="http://schemas.microsoft.com/office/drawing/2014/main" id="{51144882-10DA-F705-5EF5-2EA9B870F1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9" t="2359" r="3697" b="7733"/>
          <a:stretch/>
        </p:blipFill>
        <p:spPr bwMode="auto">
          <a:xfrm>
            <a:off x="7000057" y="1525242"/>
            <a:ext cx="4903009" cy="328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781C99-A788-B927-22AA-68C9A144EFFF}"/>
              </a:ext>
            </a:extLst>
          </p:cNvPr>
          <p:cNvSpPr txBox="1"/>
          <p:nvPr/>
        </p:nvSpPr>
        <p:spPr>
          <a:xfrm>
            <a:off x="572907" y="1784212"/>
            <a:ext cx="637501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Run sizes vary from 1pc prototype orders, </a:t>
            </a:r>
            <a:br>
              <a:rPr lang="en-US" sz="2800" dirty="0"/>
            </a:br>
            <a:r>
              <a:rPr lang="en-US" sz="2800" dirty="0"/>
              <a:t>to high volume production runs.</a:t>
            </a:r>
            <a:br>
              <a:rPr lang="en-US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76890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7" r="16936"/>
          <a:stretch/>
        </p:blipFill>
        <p:spPr>
          <a:xfrm>
            <a:off x="4179913" y="3297771"/>
            <a:ext cx="3230310" cy="34243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4123"/>
            <a:ext cx="10515600" cy="970187"/>
          </a:xfrm>
        </p:spPr>
        <p:txBody>
          <a:bodyPr/>
          <a:lstStyle/>
          <a:p>
            <a:pPr algn="ctr"/>
            <a:r>
              <a:rPr lang="en-US" sz="4400" dirty="0"/>
              <a:t>Machining Capabilities - Swiss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27199" y="1134310"/>
            <a:ext cx="10514012" cy="4686056"/>
          </a:xfrm>
        </p:spPr>
        <p:txBody>
          <a:bodyPr>
            <a:normAutofit/>
          </a:bodyPr>
          <a:lstStyle/>
          <a:p>
            <a:pPr marL="457200" indent="-457200">
              <a:buFontTx/>
              <a:buChar char="-"/>
            </a:pPr>
            <a:r>
              <a:rPr lang="en-US" sz="2800" dirty="0"/>
              <a:t>CNC Swiss – 12 Machines</a:t>
            </a:r>
          </a:p>
          <a:p>
            <a:pPr marL="914400" lvl="1" indent="-457200">
              <a:buFontTx/>
              <a:buChar char="-"/>
            </a:pPr>
            <a:r>
              <a:rPr lang="en-US" sz="2600" dirty="0"/>
              <a:t>Citizen – up to 10-Axis, up to 32mm stock, LFV </a:t>
            </a:r>
            <a:br>
              <a:rPr lang="en-US" sz="2600" dirty="0"/>
            </a:br>
            <a:r>
              <a:rPr lang="en-US" sz="2600" dirty="0"/>
              <a:t>(low frequency vibration control for chip control).</a:t>
            </a:r>
          </a:p>
          <a:p>
            <a:pPr marL="914400" lvl="1" indent="-457200">
              <a:buFontTx/>
              <a:buChar char="-"/>
            </a:pPr>
            <a:r>
              <a:rPr lang="en-US" sz="2600" dirty="0"/>
              <a:t>Deco – 12-Axis, sliding headstock, live tooling, up to 26mm.</a:t>
            </a:r>
          </a:p>
          <a:p>
            <a:pPr marL="914400" lvl="1" indent="-457200">
              <a:buFontTx/>
              <a:buChar char="-"/>
            </a:pPr>
            <a:r>
              <a:rPr lang="en-US" sz="2600" dirty="0" err="1"/>
              <a:t>Gepard</a:t>
            </a:r>
            <a:r>
              <a:rPr lang="en-US" sz="2600" dirty="0"/>
              <a:t> – 8-Axis, live tooling, up to 32mm.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7" t="9994" r="14206" b="9569"/>
          <a:stretch/>
        </p:blipFill>
        <p:spPr>
          <a:xfrm>
            <a:off x="9517785" y="1134310"/>
            <a:ext cx="2478280" cy="19507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1" r="20789"/>
          <a:stretch/>
        </p:blipFill>
        <p:spPr>
          <a:xfrm>
            <a:off x="620501" y="3297771"/>
            <a:ext cx="3230310" cy="3422524"/>
          </a:xfrm>
          <a:prstGeom prst="rect">
            <a:avLst/>
          </a:prstGeom>
        </p:spPr>
      </p:pic>
      <p:pic>
        <p:nvPicPr>
          <p:cNvPr id="9" name="Picture 8" descr="A close-up of a metal object&#10;&#10;Description automatically generated">
            <a:extLst>
              <a:ext uri="{FF2B5EF4-FFF2-40B4-BE49-F238E27FC236}">
                <a16:creationId xmlns:a16="http://schemas.microsoft.com/office/drawing/2014/main" id="{BD51B389-EA15-73C4-FDC8-1B4ACE40F7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562" b="39064"/>
          <a:stretch/>
        </p:blipFill>
        <p:spPr>
          <a:xfrm>
            <a:off x="7766518" y="3297771"/>
            <a:ext cx="3230988" cy="2342453"/>
          </a:xfrm>
          <a:prstGeom prst="rect">
            <a:avLst/>
          </a:prstGeom>
        </p:spPr>
      </p:pic>
      <p:pic>
        <p:nvPicPr>
          <p:cNvPr id="4" name="Picture 3" descr="Tri-Part Logo2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241" y="5932365"/>
            <a:ext cx="3261824" cy="7888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2685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01183"/>
            <a:ext cx="10515600" cy="971126"/>
          </a:xfrm>
        </p:spPr>
        <p:txBody>
          <a:bodyPr/>
          <a:lstStyle/>
          <a:p>
            <a:pPr algn="ctr"/>
            <a:r>
              <a:rPr lang="en-US" dirty="0"/>
              <a:t>Machining Capabilities – CNC Lathe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551463" y="1340233"/>
            <a:ext cx="10514012" cy="4420333"/>
          </a:xfrm>
        </p:spPr>
        <p:txBody>
          <a:bodyPr>
            <a:normAutofit lnSpcReduction="10000"/>
          </a:bodyPr>
          <a:lstStyle/>
          <a:p>
            <a:pPr marL="457200" indent="-457200">
              <a:buFontTx/>
              <a:buChar char="-"/>
            </a:pPr>
            <a:r>
              <a:rPr lang="en-US" sz="2800" dirty="0"/>
              <a:t>CNC Lathe – 9 machines</a:t>
            </a:r>
          </a:p>
          <a:p>
            <a:pPr marL="914400" lvl="1" indent="-457200">
              <a:buFontTx/>
              <a:buChar char="-"/>
            </a:pPr>
            <a:r>
              <a:rPr lang="en-US" sz="2600" dirty="0"/>
              <a:t>Eurotech – twin turret, twin spindle, 24-station </a:t>
            </a:r>
          </a:p>
          <a:p>
            <a:pPr lvl="1"/>
            <a:r>
              <a:rPr lang="en-US" sz="2600" dirty="0"/>
              <a:t>		live tooling, up to 2-3/4 RD.</a:t>
            </a:r>
          </a:p>
          <a:p>
            <a:pPr marL="914400" lvl="1" indent="-457200">
              <a:buFontTx/>
              <a:buChar char="-"/>
            </a:pPr>
            <a:r>
              <a:rPr lang="en-US" sz="2600" dirty="0"/>
              <a:t>Doosan – up to 3” thru spindle, and 10” chuck.</a:t>
            </a:r>
          </a:p>
          <a:p>
            <a:pPr marL="914400" lvl="1" indent="-457200">
              <a:buFontTx/>
              <a:buChar char="-"/>
            </a:pPr>
            <a:r>
              <a:rPr lang="en-US" sz="2600" dirty="0"/>
              <a:t>Samsung – up to 4” thru spindle.</a:t>
            </a:r>
          </a:p>
          <a:p>
            <a:pPr marL="914400" lvl="1" indent="-457200">
              <a:buFontTx/>
              <a:buChar char="-"/>
            </a:pPr>
            <a:r>
              <a:rPr lang="en-US" sz="2600" dirty="0"/>
              <a:t>Yama Seiki – 5-Axis, twin spindle, up to 2”.</a:t>
            </a:r>
          </a:p>
          <a:p>
            <a:pPr marL="914400" lvl="1" indent="-457200">
              <a:buFontTx/>
              <a:buChar char="-"/>
            </a:pPr>
            <a:r>
              <a:rPr lang="en-US" sz="2600" dirty="0" err="1"/>
              <a:t>Miyano</a:t>
            </a:r>
            <a:r>
              <a:rPr lang="en-US" sz="2600" dirty="0"/>
              <a:t> – live tooling, up to 1-5/8” thru spindle, </a:t>
            </a:r>
          </a:p>
          <a:p>
            <a:pPr lvl="1"/>
            <a:r>
              <a:rPr lang="en-US" sz="2600" dirty="0"/>
              <a:t>		and 5” chuck.  </a:t>
            </a:r>
          </a:p>
          <a:p>
            <a:pPr marL="914400" lvl="1" indent="-457200">
              <a:buFontTx/>
              <a:buChar char="-"/>
            </a:pPr>
            <a:r>
              <a:rPr lang="en-US" sz="2600" dirty="0"/>
              <a:t>Other capabilities</a:t>
            </a:r>
          </a:p>
          <a:p>
            <a:pPr marL="1371600" lvl="2" indent="-457200">
              <a:buFontTx/>
              <a:buChar char="-"/>
            </a:pPr>
            <a:r>
              <a:rPr lang="en-US" sz="2400" dirty="0"/>
              <a:t>Hard turning</a:t>
            </a:r>
          </a:p>
          <a:p>
            <a:pPr marL="1371600" lvl="2" indent="-457200">
              <a:buFontTx/>
              <a:buChar char="-"/>
            </a:pPr>
            <a:r>
              <a:rPr lang="en-US" sz="2400" dirty="0"/>
              <a:t>Part Marking / Engraving</a:t>
            </a:r>
            <a:endParaRPr lang="en-US" sz="2800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" t="11004" r="-2551" b="17080"/>
          <a:stretch/>
        </p:blipFill>
        <p:spPr>
          <a:xfrm>
            <a:off x="5395460" y="4325512"/>
            <a:ext cx="2353298" cy="2256555"/>
          </a:xfrm>
          <a:prstGeom prst="rect">
            <a:avLst/>
          </a:prstGeom>
        </p:spPr>
      </p:pic>
      <p:pic>
        <p:nvPicPr>
          <p:cNvPr id="8" name="Picture 7" descr="A black round object on a white surface&#10;&#10;Description automatically generated">
            <a:extLst>
              <a:ext uri="{FF2B5EF4-FFF2-40B4-BE49-F238E27FC236}">
                <a16:creationId xmlns:a16="http://schemas.microsoft.com/office/drawing/2014/main" id="{8012B1B3-8B02-2073-C01F-D0F57F78BD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204" t="31614" r="36128" b="32829"/>
          <a:stretch/>
        </p:blipFill>
        <p:spPr>
          <a:xfrm>
            <a:off x="8910734" y="1246884"/>
            <a:ext cx="2574101" cy="2574103"/>
          </a:xfrm>
          <a:prstGeom prst="rect">
            <a:avLst/>
          </a:prstGeom>
        </p:spPr>
      </p:pic>
      <p:pic>
        <p:nvPicPr>
          <p:cNvPr id="7170" name="Picture 2" descr="undefined">
            <a:extLst>
              <a:ext uri="{FF2B5EF4-FFF2-40B4-BE49-F238E27FC236}">
                <a16:creationId xmlns:a16="http://schemas.microsoft.com/office/drawing/2014/main" id="{CC62CCC2-5ADA-7C5B-DB92-B791601FF8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3" t="6737" r="1402" b="4186"/>
          <a:stretch/>
        </p:blipFill>
        <p:spPr bwMode="auto">
          <a:xfrm>
            <a:off x="7931020" y="4096139"/>
            <a:ext cx="4133461" cy="266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002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4462"/>
            <a:ext cx="10515600" cy="993633"/>
          </a:xfrm>
        </p:spPr>
        <p:txBody>
          <a:bodyPr/>
          <a:lstStyle/>
          <a:p>
            <a:pPr algn="ctr"/>
            <a:r>
              <a:rPr lang="en-US" dirty="0"/>
              <a:t>Machining Capabilities - Wickman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519530" y="1461477"/>
            <a:ext cx="11152939" cy="4529748"/>
          </a:xfrm>
        </p:spPr>
        <p:txBody>
          <a:bodyPr>
            <a:normAutofit/>
          </a:bodyPr>
          <a:lstStyle/>
          <a:p>
            <a:pPr marL="457200" indent="-457200">
              <a:buFontTx/>
              <a:buChar char="-"/>
            </a:pPr>
            <a:r>
              <a:rPr lang="en-US" sz="2800" dirty="0"/>
              <a:t>Wickman Multi-spindles – 7 Machines</a:t>
            </a:r>
          </a:p>
          <a:p>
            <a:pPr marL="914400" lvl="1" indent="-457200">
              <a:buFontTx/>
              <a:buChar char="-"/>
            </a:pPr>
            <a:r>
              <a:rPr lang="en-US" sz="2600" dirty="0" err="1"/>
              <a:t>Wickmans</a:t>
            </a:r>
            <a:r>
              <a:rPr lang="en-US" sz="2600" dirty="0"/>
              <a:t> - 6 spindles, cross mill/drill, back mill/machine, up to 2-1/4 RD.</a:t>
            </a:r>
          </a:p>
          <a:p>
            <a:endParaRPr lang="en-US" sz="2800" dirty="0"/>
          </a:p>
        </p:txBody>
      </p:sp>
      <p:pic>
        <p:nvPicPr>
          <p:cNvPr id="4" name="Picture 3" descr="Tri-Part Logo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106" y="5690088"/>
            <a:ext cx="3261824" cy="788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75" y="3651614"/>
            <a:ext cx="2969846" cy="2227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884" y="3360979"/>
            <a:ext cx="1803819" cy="17634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034" y="2518995"/>
            <a:ext cx="1780625" cy="28025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843" y="2518995"/>
            <a:ext cx="2253436" cy="16900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520" y="4374608"/>
            <a:ext cx="3405065" cy="228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745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28246"/>
            <a:ext cx="10515600" cy="907664"/>
          </a:xfrm>
        </p:spPr>
        <p:txBody>
          <a:bodyPr/>
          <a:lstStyle/>
          <a:p>
            <a:r>
              <a:rPr lang="en-US" dirty="0"/>
              <a:t>Machining Capabilities - Mill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04181" y="1438541"/>
            <a:ext cx="10514012" cy="4467225"/>
          </a:xfrm>
        </p:spPr>
        <p:txBody>
          <a:bodyPr/>
          <a:lstStyle/>
          <a:p>
            <a:pPr marL="457200" indent="-457200">
              <a:buFontTx/>
              <a:buChar char="-"/>
            </a:pPr>
            <a:r>
              <a:rPr lang="en-US" sz="2800" dirty="0"/>
              <a:t>Vertical Machining Centers – 3 Machines</a:t>
            </a:r>
          </a:p>
          <a:p>
            <a:pPr marL="914400" lvl="1" indent="-457200">
              <a:buFontTx/>
              <a:buChar char="-"/>
            </a:pPr>
            <a:r>
              <a:rPr lang="en-US" sz="2600" dirty="0"/>
              <a:t>Mills, 2 with pallet changer – 4-Axis, 20 tools.</a:t>
            </a:r>
          </a:p>
          <a:p>
            <a:pPr marL="914400" lvl="1" indent="-457200">
              <a:buFontTx/>
              <a:buChar char="-"/>
            </a:pPr>
            <a:r>
              <a:rPr lang="en-US" sz="2600" dirty="0"/>
              <a:t>Robotic capabilities on 2 machines.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9" r="25400"/>
          <a:stretch/>
        </p:blipFill>
        <p:spPr>
          <a:xfrm>
            <a:off x="218163" y="3751604"/>
            <a:ext cx="2013796" cy="2542044"/>
          </a:xfrm>
          <a:prstGeom prst="rect">
            <a:avLst/>
          </a:prstGeom>
        </p:spPr>
      </p:pic>
      <p:pic>
        <p:nvPicPr>
          <p:cNvPr id="3074" name="Picture 2" descr="undefined">
            <a:extLst>
              <a:ext uri="{FF2B5EF4-FFF2-40B4-BE49-F238E27FC236}">
                <a16:creationId xmlns:a16="http://schemas.microsoft.com/office/drawing/2014/main" id="{D3AA6C94-D789-9299-B142-F9FC7616A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815" y="3407748"/>
            <a:ext cx="4872117" cy="327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1294CE74-EA71-CB3B-E2A2-F596C1AEC9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5" b="6141"/>
          <a:stretch/>
        </p:blipFill>
        <p:spPr bwMode="auto">
          <a:xfrm>
            <a:off x="7447682" y="1488627"/>
            <a:ext cx="4584282" cy="4829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0954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15" y="228656"/>
            <a:ext cx="10515600" cy="74354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    </a:t>
            </a:r>
            <a:r>
              <a:rPr lang="en-US" dirty="0"/>
              <a:t>Machining Capabilities - Grinding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38425" y="1343372"/>
            <a:ext cx="11588954" cy="5285972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Tx/>
              <a:buChar char="-"/>
            </a:pPr>
            <a:r>
              <a:rPr lang="en-US" sz="2800" dirty="0"/>
              <a:t>2 CNC Studer Grinders – for OD grinding on center.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2 Centerless Grinders – Thru Feed &amp; In Feed.</a:t>
            </a:r>
          </a:p>
          <a:p>
            <a:endParaRPr lang="en-US" sz="2800" dirty="0"/>
          </a:p>
          <a:p>
            <a:r>
              <a:rPr lang="en-US" sz="2800" dirty="0"/>
              <a:t>					</a:t>
            </a:r>
            <a:r>
              <a:rPr lang="en-US" sz="2800" u="sng" dirty="0"/>
              <a:t>Tolerances Held:</a:t>
            </a:r>
          </a:p>
          <a:p>
            <a:r>
              <a:rPr lang="en-US" sz="2800" dirty="0"/>
              <a:t>				- Diameter:		.0001 inch</a:t>
            </a:r>
          </a:p>
          <a:p>
            <a:r>
              <a:rPr lang="en-US" sz="2800" dirty="0"/>
              <a:t>				- Roundness:		.00005 Circularity</a:t>
            </a:r>
          </a:p>
          <a:p>
            <a:r>
              <a:rPr lang="en-US" sz="2800" dirty="0"/>
              <a:t>				- Straightness:	.0001/1.0 inch</a:t>
            </a:r>
          </a:p>
          <a:p>
            <a:r>
              <a:rPr lang="en-US" sz="2800" dirty="0"/>
              <a:t>				- No-Lead:		Ref: SAE J946</a:t>
            </a:r>
          </a:p>
          <a:p>
            <a:r>
              <a:rPr lang="en-US" sz="2800" dirty="0"/>
              <a:t>				- Micro Finish:	RA 2</a:t>
            </a:r>
          </a:p>
          <a:p>
            <a:r>
              <a:rPr lang="en-US" sz="2800" dirty="0"/>
              <a:t>				- Size:			Up to 6” diameter, </a:t>
            </a:r>
            <a:br>
              <a:rPr lang="en-US" sz="2800" dirty="0"/>
            </a:br>
            <a:r>
              <a:rPr lang="en-US" sz="2800" dirty="0"/>
              <a:t>							&amp; 10” OAL</a:t>
            </a:r>
          </a:p>
          <a:p>
            <a:r>
              <a:rPr lang="en-US" sz="2800" dirty="0"/>
              <a:t>-Tumbling and light assembly also available.</a:t>
            </a:r>
          </a:p>
          <a:p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21" y="2408062"/>
            <a:ext cx="3747328" cy="2810497"/>
          </a:xfrm>
          <a:prstGeom prst="rect">
            <a:avLst/>
          </a:prstGeom>
        </p:spPr>
      </p:pic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23547BC5-6E1C-DD5F-B0A9-98145399CC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5" t="8457" r="19179" b="5390"/>
          <a:stretch/>
        </p:blipFill>
        <p:spPr bwMode="auto">
          <a:xfrm>
            <a:off x="9339807" y="4144911"/>
            <a:ext cx="2711972" cy="246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erson working in a factory&#10;&#10;Description automatically generated">
            <a:extLst>
              <a:ext uri="{FF2B5EF4-FFF2-40B4-BE49-F238E27FC236}">
                <a16:creationId xmlns:a16="http://schemas.microsoft.com/office/drawing/2014/main" id="{7BBA6AAD-7F20-B3F0-AA91-002FCA78DE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636" t="47933"/>
          <a:stretch/>
        </p:blipFill>
        <p:spPr>
          <a:xfrm>
            <a:off x="9111556" y="695638"/>
            <a:ext cx="2889118" cy="281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37843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2132</TotalTime>
  <Words>767</Words>
  <Application>Microsoft Office PowerPoint</Application>
  <PresentationFormat>Widescreen</PresentationFormat>
  <Paragraphs>103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Corbel</vt:lpstr>
      <vt:lpstr>Depth</vt:lpstr>
      <vt:lpstr>PowerPoint Presentation</vt:lpstr>
      <vt:lpstr>History</vt:lpstr>
      <vt:lpstr>AS9100D  &amp;  ISO 9001:2015  Certified</vt:lpstr>
      <vt:lpstr>Materials &amp; Run Sizes </vt:lpstr>
      <vt:lpstr>Machining Capabilities - Swiss</vt:lpstr>
      <vt:lpstr>Machining Capabilities – CNC Lathe</vt:lpstr>
      <vt:lpstr>Machining Capabilities - Wickman</vt:lpstr>
      <vt:lpstr>Machining Capabilities - Mill</vt:lpstr>
      <vt:lpstr>    Machining Capabilities - Grinding</vt:lpstr>
      <vt:lpstr>Quality Control</vt:lpstr>
      <vt:lpstr>Additional Services</vt:lpstr>
      <vt:lpstr>Inventory Programs</vt:lpstr>
      <vt:lpstr>OTD, Capacity, PPM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June 5, 2019</dc:title>
  <dc:creator>Julie Busjahn</dc:creator>
  <cp:lastModifiedBy>Bryan McCray</cp:lastModifiedBy>
  <cp:revision>63</cp:revision>
  <cp:lastPrinted>2019-06-05T17:09:40Z</cp:lastPrinted>
  <dcterms:created xsi:type="dcterms:W3CDTF">2019-06-04T18:07:39Z</dcterms:created>
  <dcterms:modified xsi:type="dcterms:W3CDTF">2024-08-29T14:21:02Z</dcterms:modified>
</cp:coreProperties>
</file>